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5.xml" ContentType="application/vnd.openxmlformats-officedocument.presentationml.tag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13"/>
  </p:notesMasterIdLst>
  <p:sldIdLst>
    <p:sldId id="256" r:id="rId2"/>
    <p:sldId id="257" r:id="rId3"/>
    <p:sldId id="259" r:id="rId4"/>
    <p:sldId id="265" r:id="rId5"/>
    <p:sldId id="260" r:id="rId6"/>
    <p:sldId id="263" r:id="rId7"/>
    <p:sldId id="268" r:id="rId8"/>
    <p:sldId id="269" r:id="rId9"/>
    <p:sldId id="266" r:id="rId10"/>
    <p:sldId id="267" r:id="rId11"/>
    <p:sldId id="264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E1E6"/>
    <a:srgbClr val="287EA7"/>
    <a:srgbClr val="DAE2E6"/>
    <a:srgbClr val="E6E6E6"/>
    <a:srgbClr val="FFFFFF"/>
    <a:srgbClr val="FF9300"/>
    <a:srgbClr val="017BA7"/>
    <a:srgbClr val="FF9798"/>
    <a:srgbClr val="FFB9D1"/>
    <a:srgbClr val="0078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329"/>
    <p:restoredTop sz="95707"/>
  </p:normalViewPr>
  <p:slideViewPr>
    <p:cSldViewPr snapToGrid="0" snapToObjects="1">
      <p:cViewPr varScale="1">
        <p:scale>
          <a:sx n="124" d="100"/>
          <a:sy n="124" d="100"/>
        </p:scale>
        <p:origin x="6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/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1613" custLinFactNeighborX="-37215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2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rgbClr val="287EA7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4630" custLinFactNeighborX="0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1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287EA7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1" custFlipHor="1" custScaleX="27079" custScaleY="6034" custLinFactY="-51613" custLinFactNeighborX="36352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418125" y="3248344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2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2784089" y="3225483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 flipV="1">
          <a:off x="4905510" y="3248344"/>
          <a:ext cx="1721562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D71D1-8CDD-D749-A5CE-12B177A5D5B0}" type="datetimeFigureOut">
              <a:rPr kumimoji="1" lang="zh-CN" altLang="en-US" smtClean="0"/>
              <a:t>2022/8/9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D1A8E8-E1E5-F94A-8653-9B723DD587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4598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12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EE43-B5FE-8943-8A3C-4848E58DDA57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770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E1EA-33E0-0E46-AAC5-72A94DA53D88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51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F09C7-4DA0-1645-BF22-F290FB3A3162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731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8D669-9C7F-3344-BFF2-6E04AD74E8A5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430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932F0-2D6E-0A47-BDB4-B856BBD8384A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865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E6D35-A2B0-7A49-A378-711C0B86E04E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47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61453-940B-CC4D-812F-27297F21547F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97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508CE-DB11-924D-A352-05C2A12E4DFE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512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06D-A445-5043-BB20-26DA027E8CC7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84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4D26CDC-F47B-084D-95B5-E22FB6FCF1E4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247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3F6E0D-3B5D-944E-A506-4631B88280BA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435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spc="100">
                <a:solidFill>
                  <a:srgbClr val="FFFFFF"/>
                </a:solidFill>
              </a:defRPr>
            </a:lvl1pPr>
          </a:lstStyle>
          <a:p>
            <a:fld id="{DD48FBAA-D04C-8443-803C-6B759E1C9FD0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00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 spc="1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401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hf sldNum="0" hdr="0" dt="0"/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800" b="1" kern="1200" spc="13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4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ov"/><Relationship Id="rId7" Type="http://schemas.openxmlformats.org/officeDocument/2006/relationships/image" Target="../media/image9.jpeg"/><Relationship Id="rId2" Type="http://schemas.microsoft.com/office/2007/relationships/media" Target="../media/media1.mov"/><Relationship Id="rId1" Type="http://schemas.openxmlformats.org/officeDocument/2006/relationships/tags" Target="../tags/tag3.xml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09" name="Rectangle 1103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D844D990-159B-00F7-5637-47A7B5DB4BF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125587" y="1629276"/>
            <a:ext cx="6016246" cy="880525"/>
          </a:xfrm>
        </p:spPr>
        <p:txBody>
          <a:bodyPr anchor="ctr">
            <a:normAutofit fontScale="90000"/>
          </a:bodyPr>
          <a:lstStyle/>
          <a:p>
            <a:pPr>
              <a:lnSpc>
                <a:spcPct val="110000"/>
              </a:lnSpc>
            </a:pPr>
            <a:r>
              <a:rPr lang="en-GB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>Final project presentation:</a:t>
            </a:r>
            <a:br>
              <a:rPr lang="en-GB" altLang="en-US" sz="4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3">
            <a:extLst>
              <a:ext uri="{FF2B5EF4-FFF2-40B4-BE49-F238E27FC236}">
                <a16:creationId xmlns:a16="http://schemas.microsoft.com/office/drawing/2014/main" id="{B7EBB874-3C2B-5324-17F2-C3DA6A1794A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930304" y="1792223"/>
            <a:ext cx="3240766" cy="4077087"/>
          </a:xfrm>
        </p:spPr>
        <p:txBody>
          <a:bodyPr anchor="ctr">
            <a:normAutofit/>
          </a:bodyPr>
          <a:lstStyle/>
          <a:p>
            <a:pPr algn="r"/>
            <a:r>
              <a:rPr lang="en-GB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Berlin, 09.08.2022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Stephanie Fosso 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&amp; Weiling Peng</a:t>
            </a:r>
          </a:p>
        </p:txBody>
      </p:sp>
      <p:cxnSp>
        <p:nvCxnSpPr>
          <p:cNvPr id="1110" name="Straight Connector 1105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8" name="Rectangle 1107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WBS Coding School Reviews | SwitchUp">
            <a:extLst>
              <a:ext uri="{FF2B5EF4-FFF2-40B4-BE49-F238E27FC236}">
                <a16:creationId xmlns:a16="http://schemas.microsoft.com/office/drawing/2014/main" id="{FC0FA4AB-EFC4-9FB8-C62C-DA8B1F7529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Slide Number Placeholder 6">
            <a:extLst>
              <a:ext uri="{FF2B5EF4-FFF2-40B4-BE49-F238E27FC236}">
                <a16:creationId xmlns:a16="http://schemas.microsoft.com/office/drawing/2014/main" id="{39D4BFFC-ED8C-4428-5995-9E61D800DD64}"/>
              </a:ext>
            </a:extLst>
          </p:cNvPr>
          <p:cNvSpPr txBox="1">
            <a:spLocks/>
          </p:cNvSpPr>
          <p:nvPr/>
        </p:nvSpPr>
        <p:spPr>
          <a:xfrm>
            <a:off x="5522903" y="6217212"/>
            <a:ext cx="1026114" cy="468562"/>
          </a:xfrm>
          <a:prstGeom prst="rect">
            <a:avLst/>
          </a:prstGeom>
        </p:spPr>
        <p:txBody>
          <a:bodyPr lIns="109728" tIns="109728" rIns="109728" bIns="91440" anchor="ctr"/>
          <a:lstStyle>
            <a:defPPr>
              <a:defRPr lang="zh-CN"/>
            </a:defPPr>
            <a:lvl1pPr marL="0" algn="r" defTabSz="914400" rtl="0" eaLnBrk="1" latinLnBrk="0" hangingPunct="1">
              <a:defRPr sz="900" kern="1200" spc="1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FBD0798E-EA9D-49FF-916C-0FDD60620279}" type="slidenum">
              <a:rPr lang="en-JM" altLang="es-ES" sz="14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</a:t>
            </a:fld>
            <a:r>
              <a:rPr lang="en-JM" altLang="es-E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F9973EB5-6F64-B3D1-6038-60942095B1E4}"/>
              </a:ext>
            </a:extLst>
          </p:cNvPr>
          <p:cNvSpPr txBox="1">
            <a:spLocks noChangeArrowheads="1"/>
          </p:cNvSpPr>
          <p:nvPr/>
        </p:nvSpPr>
        <p:spPr>
          <a:xfrm>
            <a:off x="5101374" y="2307663"/>
            <a:ext cx="5948096" cy="2854509"/>
          </a:xfrm>
          <a:prstGeom prst="rect">
            <a:avLst/>
          </a:prstGeom>
        </p:spPr>
        <p:txBody>
          <a:bodyPr lIns="109728" tIns="109728" rIns="109728" bIns="91440" anchor="ctr">
            <a:normAutofit lnSpcReduction="100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How </a:t>
            </a:r>
            <a:r>
              <a:rPr lang="en-GB" altLang="en-US" sz="60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popular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 will your video be on </a:t>
            </a:r>
            <a:r>
              <a:rPr lang="en-GB" altLang="en-US" sz="54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YouTube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95AD4E-B2FE-0E27-0446-4F81DBF6A1D5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96019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53"/>
    </mc:Choice>
    <mc:Fallback xmlns="">
      <p:transition spd="slow" advTm="127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574972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3600" dirty="0"/>
              <a:t>Keeping an Eye on Trends is Crucial in the Digital World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59031CF6-57E4-E2D0-1C01-9E634D512F74}"/>
              </a:ext>
            </a:extLst>
          </p:cNvPr>
          <p:cNvSpPr txBox="1"/>
          <p:nvPr/>
        </p:nvSpPr>
        <p:spPr>
          <a:xfrm>
            <a:off x="5202936" y="6243083"/>
            <a:ext cx="1388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10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AEC1EC-A208-7895-851B-1EC696169B36}"/>
              </a:ext>
            </a:extLst>
          </p:cNvPr>
          <p:cNvSpPr txBox="1"/>
          <p:nvPr/>
        </p:nvSpPr>
        <p:spPr>
          <a:xfrm>
            <a:off x="8239125" y="6224359"/>
            <a:ext cx="329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84B2AEE-3F91-6990-6B0C-79FDCB42E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257" y="2498561"/>
            <a:ext cx="4023309" cy="225631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47D5DCC-114C-8AF2-C72F-ED044A4A7568}"/>
              </a:ext>
            </a:extLst>
          </p:cNvPr>
          <p:cNvSpPr txBox="1"/>
          <p:nvPr/>
        </p:nvSpPr>
        <p:spPr>
          <a:xfrm>
            <a:off x="5063482" y="2840880"/>
            <a:ext cx="60117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altLang="zh-CN" sz="1200" dirty="0"/>
          </a:p>
          <a:p>
            <a:r>
              <a:rPr lang="en-GB" altLang="zh-CN" sz="1200" b="1" dirty="0"/>
              <a:t>New algorithm </a:t>
            </a:r>
            <a:r>
              <a:rPr lang="en-GB" altLang="zh-CN" sz="1200" dirty="0"/>
              <a:t>: we need to always keep an eye on market changes</a:t>
            </a:r>
          </a:p>
          <a:p>
            <a:endParaRPr lang="en-GB" altLang="zh-CN" sz="1200" dirty="0"/>
          </a:p>
          <a:p>
            <a:r>
              <a:rPr lang="en-GB" altLang="zh-CN" sz="1200" b="1" dirty="0"/>
              <a:t>External factors </a:t>
            </a:r>
            <a:r>
              <a:rPr lang="en-GB" altLang="zh-CN" sz="1200" dirty="0"/>
              <a:t>: keep topical interests, how your competition is performing, </a:t>
            </a:r>
          </a:p>
          <a:p>
            <a:r>
              <a:rPr lang="en-GB" altLang="zh-CN" sz="1200" dirty="0"/>
              <a:t>                             create relevancy to the current season</a:t>
            </a:r>
          </a:p>
          <a:p>
            <a:endParaRPr lang="en-GB" altLang="zh-CN" sz="1200" dirty="0"/>
          </a:p>
          <a:p>
            <a:endParaRPr lang="en-GB" altLang="zh-CN" sz="1200" dirty="0"/>
          </a:p>
          <a:p>
            <a:endParaRPr lang="en-GB" altLang="zh-CN" sz="1200" dirty="0"/>
          </a:p>
          <a:p>
            <a:r>
              <a:rPr lang="en-GB" altLang="zh-CN" sz="1200" dirty="0"/>
              <a:t>……..</a:t>
            </a:r>
          </a:p>
          <a:p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967984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Rectangle 1206">
            <a:extLst>
              <a:ext uri="{FF2B5EF4-FFF2-40B4-BE49-F238E27FC236}">
                <a16:creationId xmlns:a16="http://schemas.microsoft.com/office/drawing/2014/main" id="{F3B3B6C5-748F-437C-AE76-DB11FEA99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15" name="Rectangle 1208">
            <a:extLst>
              <a:ext uri="{FF2B5EF4-FFF2-40B4-BE49-F238E27FC236}">
                <a16:creationId xmlns:a16="http://schemas.microsoft.com/office/drawing/2014/main" id="{197CEB5D-9BB2-475C-BA8D-AC88BB8C9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380588" y="965199"/>
            <a:ext cx="6766078" cy="49276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Thank you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&amp;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 happy Youtubing : ) </a:t>
            </a:r>
          </a:p>
        </p:txBody>
      </p:sp>
      <p:cxnSp>
        <p:nvCxnSpPr>
          <p:cNvPr id="1216" name="Straight Connector 1210">
            <a:extLst>
              <a:ext uri="{FF2B5EF4-FFF2-40B4-BE49-F238E27FC236}">
                <a16:creationId xmlns:a16="http://schemas.microsoft.com/office/drawing/2014/main" id="{BB14AD1F-ADD5-46E7-966F-4C0290232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05F2769-B3F3-2BC6-F3B2-EB7DD5515956}"/>
              </a:ext>
            </a:extLst>
          </p:cNvPr>
          <p:cNvSpPr txBox="1"/>
          <p:nvPr/>
        </p:nvSpPr>
        <p:spPr>
          <a:xfrm>
            <a:off x="10058400" y="6400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914176B-08CB-F160-50C4-044E11BF993B}"/>
              </a:ext>
            </a:extLst>
          </p:cNvPr>
          <p:cNvSpPr txBox="1"/>
          <p:nvPr/>
        </p:nvSpPr>
        <p:spPr>
          <a:xfrm>
            <a:off x="5522071" y="6235420"/>
            <a:ext cx="1147858" cy="381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11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A80409C-7C78-17F3-81BC-6C1A5401145B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4098" name="Picture 2" descr="Finger Heart Png, Transparent PNG, png collections at dlf.pt">
            <a:extLst>
              <a:ext uri="{FF2B5EF4-FFF2-40B4-BE49-F238E27FC236}">
                <a16:creationId xmlns:a16="http://schemas.microsoft.com/office/drawing/2014/main" id="{4CF00B2D-E9C1-24E7-1B78-A7724DB2F9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" t="3145" r="4941" b="4599"/>
          <a:stretch/>
        </p:blipFill>
        <p:spPr bwMode="auto">
          <a:xfrm>
            <a:off x="978408" y="2130553"/>
            <a:ext cx="2618748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439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文本框 64">
            <a:extLst>
              <a:ext uri="{FF2B5EF4-FFF2-40B4-BE49-F238E27FC236}">
                <a16:creationId xmlns:a16="http://schemas.microsoft.com/office/drawing/2014/main" id="{23A530D8-EEB6-9D58-D22E-38CE3A6388B4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2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36F53D3-C55F-4421-FF9D-6A5439151ECF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01A4AC-C1BC-42C6-1612-6DAE9CBFB584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9981F3AA-D76B-4D67-3E12-528B558A98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5092728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54239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95"/>
    </mc:Choice>
    <mc:Fallback xmlns="">
      <p:transition spd="slow" advTm="46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5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6428231" y="687688"/>
            <a:ext cx="4597649" cy="13980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data-solution-based project for – Miguel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2" descr="WBS Coding School Reviews | SwitchUp">
            <a:extLst>
              <a:ext uri="{FF2B5EF4-FFF2-40B4-BE49-F238E27FC236}">
                <a16:creationId xmlns:a16="http://schemas.microsoft.com/office/drawing/2014/main" id="{892EE7BA-4B39-85E3-0939-9B79436510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文本框 75">
            <a:extLst>
              <a:ext uri="{FF2B5EF4-FFF2-40B4-BE49-F238E27FC236}">
                <a16:creationId xmlns:a16="http://schemas.microsoft.com/office/drawing/2014/main" id="{BD6E586A-2CD4-3772-BB40-15B5F923E253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3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6" name="RPReplay_Final1659898347" descr="RPReplay_Final1659898347">
            <a:hlinkClick r:id="" action="ppaction://media"/>
            <a:extLst>
              <a:ext uri="{FF2B5EF4-FFF2-40B4-BE49-F238E27FC236}">
                <a16:creationId xmlns:a16="http://schemas.microsoft.com/office/drawing/2014/main" id="{6A939AA0-59F4-2493-3103-B1C9E2728BF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r:embed="rId6"/>
          <a:srcRect l="-1" r="1001" b="9379"/>
          <a:stretch/>
        </p:blipFill>
        <p:spPr>
          <a:xfrm>
            <a:off x="127239" y="590144"/>
            <a:ext cx="2515287" cy="497818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197B81E9-8D6A-1D13-5B63-DD925A85AE4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0014"/>
          <a:stretch/>
        </p:blipFill>
        <p:spPr>
          <a:xfrm>
            <a:off x="2642526" y="919338"/>
            <a:ext cx="2450133" cy="4767087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0F22EA0F-DCD0-FCEB-DEBE-4B2F1C65260E}"/>
              </a:ext>
            </a:extLst>
          </p:cNvPr>
          <p:cNvSpPr txBox="1"/>
          <p:nvPr/>
        </p:nvSpPr>
        <p:spPr>
          <a:xfrm>
            <a:off x="6834259" y="2642826"/>
            <a:ext cx="2926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zh-CN" dirty="0">
                <a:solidFill>
                  <a:srgbClr val="017BA7"/>
                </a:solidFill>
              </a:rPr>
              <a:t>Miguel has 2 problems</a:t>
            </a:r>
            <a:endParaRPr kumimoji="1" lang="zh-CN" altLang="en-US" dirty="0">
              <a:solidFill>
                <a:srgbClr val="017BA7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95D7A6B-4D67-7666-7315-9809D72D8443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CD69FB05-BB9E-1FF1-3F28-1263D582933B}"/>
              </a:ext>
            </a:extLst>
          </p:cNvPr>
          <p:cNvGrpSpPr/>
          <p:nvPr/>
        </p:nvGrpSpPr>
        <p:grpSpPr>
          <a:xfrm>
            <a:off x="6464945" y="3542854"/>
            <a:ext cx="2066647" cy="1669248"/>
            <a:chOff x="725" y="598811"/>
            <a:chExt cx="2828295" cy="1696977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E6269EFF-15FA-7F11-E687-FA805C41C1C9}"/>
                </a:ext>
              </a:extLst>
            </p:cNvPr>
            <p:cNvSpPr/>
            <p:nvPr/>
          </p:nvSpPr>
          <p:spPr>
            <a:xfrm>
              <a:off x="725" y="598811"/>
              <a:ext cx="2828295" cy="1696977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2C341D4-33A8-26C2-F0F4-32BE322D8060}"/>
                </a:ext>
              </a:extLst>
            </p:cNvPr>
            <p:cNvSpPr txBox="1"/>
            <p:nvPr/>
          </p:nvSpPr>
          <p:spPr>
            <a:xfrm>
              <a:off x="725" y="598811"/>
              <a:ext cx="2828295" cy="16969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kumimoji="1" lang="en-US" sz="1900" kern="1200" dirty="0"/>
                <a:t>Want to get videos </a:t>
              </a:r>
              <a:r>
                <a:rPr kumimoji="1" lang="en-US" sz="1900" kern="1200" dirty="0">
                  <a:solidFill>
                    <a:srgbClr val="FF0000"/>
                  </a:solidFill>
                </a:rPr>
                <a:t>popular/trended</a:t>
              </a:r>
              <a:endParaRPr lang="en-US" sz="1900" kern="12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B95335A-60CD-B115-5192-45202D0F62FE}"/>
              </a:ext>
            </a:extLst>
          </p:cNvPr>
          <p:cNvGrpSpPr/>
          <p:nvPr/>
        </p:nvGrpSpPr>
        <p:grpSpPr>
          <a:xfrm>
            <a:off x="8631936" y="3542854"/>
            <a:ext cx="2274840" cy="1696977"/>
            <a:chOff x="3112575" y="626540"/>
            <a:chExt cx="2828295" cy="1696977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A2CA2F2-FF74-E20B-D6CE-D7596C198916}"/>
                </a:ext>
              </a:extLst>
            </p:cNvPr>
            <p:cNvSpPr/>
            <p:nvPr/>
          </p:nvSpPr>
          <p:spPr>
            <a:xfrm>
              <a:off x="3112575" y="626540"/>
              <a:ext cx="2828295" cy="1696977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9D13BB2-CA98-6868-6E31-D0EFFD1328B2}"/>
                </a:ext>
              </a:extLst>
            </p:cNvPr>
            <p:cNvSpPr txBox="1"/>
            <p:nvPr/>
          </p:nvSpPr>
          <p:spPr>
            <a:xfrm>
              <a:off x="3112575" y="626540"/>
              <a:ext cx="2828295" cy="16969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Spend </a:t>
              </a:r>
              <a:r>
                <a:rPr lang="en-US" sz="1900" kern="1200" dirty="0">
                  <a:solidFill>
                    <a:srgbClr val="FF0000"/>
                  </a:solidFill>
                </a:rPr>
                <a:t>hours</a:t>
              </a:r>
              <a:r>
                <a:rPr lang="en-US" sz="1900" kern="1200" dirty="0"/>
                <a:t> every day to read comments from audience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34889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326"/>
    </mc:Choice>
    <mc:Fallback xmlns="">
      <p:transition spd="slow" advTm="393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3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14" grpId="0"/>
      <p:bldP spid="26" grpId="0"/>
    </p:bldLst>
  </p:timing>
  <p:extLst>
    <p:ext uri="{E180D4A7-C9FB-4DFB-919C-405C955672EB}">
      <p14:showEvtLst xmlns:p14="http://schemas.microsoft.com/office/powerpoint/2010/main">
        <p14:playEvt time="12491" objId="6"/>
        <p14:stopEvt time="33115" objId="6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4622A448-EB44-7049-3005-900BB61308A1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56" name="Content Placeholder 2">
            <a:extLst>
              <a:ext uri="{FF2B5EF4-FFF2-40B4-BE49-F238E27FC236}">
                <a16:creationId xmlns:a16="http://schemas.microsoft.com/office/drawing/2014/main" id="{AF82E370-79D2-C7A2-C77A-3676B721A9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9093426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A078681-2B7C-FE48-49F3-7F959B78D90A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4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107E7BD-EF0F-FEEA-9F1C-33CF427A6056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99723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00"/>
    </mc:Choice>
    <mc:Fallback xmlns="">
      <p:transition spd="slow" advTm="3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56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5" name="Rectangle 1224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8209305" y="1618453"/>
            <a:ext cx="3340438" cy="18344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Big data shows a better channels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–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Pets &amp; Animals</a:t>
            </a:r>
          </a:p>
        </p:txBody>
      </p:sp>
      <p:cxnSp>
        <p:nvCxnSpPr>
          <p:cNvPr id="1227" name="Straight Connector 1226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9" name="Rectangle 1228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7AE3877D-36DB-8A68-942C-C9D916427BB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5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F18FDB3D-9E30-9694-65F1-E10ADC3CE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61" y="74927"/>
            <a:ext cx="7829342" cy="5849623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82B24AF8-0773-59BE-DEFA-14574C4521AB}"/>
              </a:ext>
            </a:extLst>
          </p:cNvPr>
          <p:cNvGrpSpPr/>
          <p:nvPr/>
        </p:nvGrpSpPr>
        <p:grpSpPr>
          <a:xfrm>
            <a:off x="4672013" y="4447839"/>
            <a:ext cx="5548791" cy="738524"/>
            <a:chOff x="4672013" y="4447839"/>
            <a:chExt cx="5548791" cy="738524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7F042743-E919-C48F-7FDB-278B94FA440E}"/>
                </a:ext>
              </a:extLst>
            </p:cNvPr>
            <p:cNvSpPr txBox="1"/>
            <p:nvPr/>
          </p:nvSpPr>
          <p:spPr>
            <a:xfrm>
              <a:off x="8272898" y="4447839"/>
              <a:ext cx="1947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GB" altLang="zh-CN" dirty="0"/>
                <a:t>Current channel</a:t>
              </a:r>
              <a:endParaRPr kumimoji="1" lang="zh-CN" altLang="en-US" dirty="0">
                <a:solidFill>
                  <a:srgbClr val="FF9798"/>
                </a:solidFill>
              </a:endParaRPr>
            </a:p>
          </p:txBody>
        </p:sp>
        <p:cxnSp>
          <p:nvCxnSpPr>
            <p:cNvPr id="17" name="直线箭头连接符 16">
              <a:extLst>
                <a:ext uri="{FF2B5EF4-FFF2-40B4-BE49-F238E27FC236}">
                  <a16:creationId xmlns:a16="http://schemas.microsoft.com/office/drawing/2014/main" id="{3940A674-9BBC-4273-72AA-76B79664A874}"/>
                </a:ext>
              </a:extLst>
            </p:cNvPr>
            <p:cNvCxnSpPr>
              <a:stCxn id="20" idx="1"/>
            </p:cNvCxnSpPr>
            <p:nvPr/>
          </p:nvCxnSpPr>
          <p:spPr>
            <a:xfrm flipH="1">
              <a:off x="4672013" y="4632505"/>
              <a:ext cx="3600885" cy="5538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A551A41A-2503-4936-A03B-71EB505719F5}"/>
              </a:ext>
            </a:extLst>
          </p:cNvPr>
          <p:cNvGrpSpPr/>
          <p:nvPr/>
        </p:nvGrpSpPr>
        <p:grpSpPr>
          <a:xfrm>
            <a:off x="4200525" y="1430765"/>
            <a:ext cx="7012601" cy="2863989"/>
            <a:chOff x="4200525" y="1430765"/>
            <a:chExt cx="7012601" cy="2863989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F378317-8E43-B965-312F-6336055089AA}"/>
                </a:ext>
              </a:extLst>
            </p:cNvPr>
            <p:cNvSpPr txBox="1"/>
            <p:nvPr/>
          </p:nvSpPr>
          <p:spPr>
            <a:xfrm>
              <a:off x="8272898" y="3925422"/>
              <a:ext cx="29402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GB" altLang="zh-CN" dirty="0"/>
                <a:t>New positioning channel</a:t>
              </a:r>
              <a:endParaRPr kumimoji="1" lang="zh-CN" altLang="en-US" dirty="0"/>
            </a:p>
          </p:txBody>
        </p:sp>
        <p:cxnSp>
          <p:nvCxnSpPr>
            <p:cNvPr id="25" name="直线箭头连接符 24">
              <a:extLst>
                <a:ext uri="{FF2B5EF4-FFF2-40B4-BE49-F238E27FC236}">
                  <a16:creationId xmlns:a16="http://schemas.microsoft.com/office/drawing/2014/main" id="{6A1B1B56-00E6-2322-9A5C-B6E876B36B29}"/>
                </a:ext>
              </a:extLst>
            </p:cNvPr>
            <p:cNvCxnSpPr>
              <a:cxnSpLocks/>
              <a:stCxn id="7" idx="1"/>
            </p:cNvCxnSpPr>
            <p:nvPr/>
          </p:nvCxnSpPr>
          <p:spPr>
            <a:xfrm flipH="1" flipV="1">
              <a:off x="4200525" y="1430765"/>
              <a:ext cx="4072373" cy="267932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76C69588-D042-B3CB-5147-E48A1B5969E8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31153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530"/>
    </mc:Choice>
    <mc:Fallback xmlns="">
      <p:transition spd="slow" advTm="36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618327"/>
            <a:ext cx="6576032" cy="32507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46F579C-5CCD-07C0-EE40-86FECF4D895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6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AE85283-9C31-B178-987B-0473FC1F053A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Title 3">
            <a:extLst>
              <a:ext uri="{FF2B5EF4-FFF2-40B4-BE49-F238E27FC236}">
                <a16:creationId xmlns:a16="http://schemas.microsoft.com/office/drawing/2014/main" id="{8CAD4086-B436-5576-8AAE-52FA52777BD6}"/>
              </a:ext>
            </a:extLst>
          </p:cNvPr>
          <p:cNvSpPr txBox="1">
            <a:spLocks/>
          </p:cNvSpPr>
          <p:nvPr/>
        </p:nvSpPr>
        <p:spPr>
          <a:xfrm>
            <a:off x="4974771" y="619870"/>
            <a:ext cx="6574972" cy="12070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Before posting videos -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rgbClr val="FF0000"/>
                </a:solidFill>
              </a:rPr>
              <a:t>Check the trending probability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1BDBE06-DED8-1D58-0FD2-921C41C93AB4}"/>
              </a:ext>
            </a:extLst>
          </p:cNvPr>
          <p:cNvGrpSpPr/>
          <p:nvPr/>
        </p:nvGrpSpPr>
        <p:grpSpPr>
          <a:xfrm>
            <a:off x="1431076" y="1481515"/>
            <a:ext cx="4304919" cy="4224528"/>
            <a:chOff x="1431076" y="1481515"/>
            <a:chExt cx="4304919" cy="4224528"/>
          </a:xfrm>
        </p:grpSpPr>
        <p:sp>
          <p:nvSpPr>
            <p:cNvPr id="34" name="右箭头 33">
              <a:extLst>
                <a:ext uri="{FF2B5EF4-FFF2-40B4-BE49-F238E27FC236}">
                  <a16:creationId xmlns:a16="http://schemas.microsoft.com/office/drawing/2014/main" id="{419E218F-A477-5FA6-705C-7042FF645AF6}"/>
                </a:ext>
              </a:extLst>
            </p:cNvPr>
            <p:cNvSpPr/>
            <p:nvPr/>
          </p:nvSpPr>
          <p:spPr>
            <a:xfrm>
              <a:off x="5135539" y="3739908"/>
              <a:ext cx="600456" cy="381455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2D7E782F-A912-10D6-FB74-E7B0D129A803}"/>
                </a:ext>
              </a:extLst>
            </p:cNvPr>
            <p:cNvGrpSpPr/>
            <p:nvPr/>
          </p:nvGrpSpPr>
          <p:grpSpPr>
            <a:xfrm>
              <a:off x="1431076" y="1481515"/>
              <a:ext cx="3302344" cy="4224528"/>
              <a:chOff x="1431076" y="1481515"/>
              <a:chExt cx="3302344" cy="4224528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D9421055-78E7-2783-010B-2B0D60169F86}"/>
                  </a:ext>
                </a:extLst>
              </p:cNvPr>
              <p:cNvGrpSpPr/>
              <p:nvPr/>
            </p:nvGrpSpPr>
            <p:grpSpPr>
              <a:xfrm>
                <a:off x="1502887" y="1579219"/>
                <a:ext cx="3230533" cy="3973574"/>
                <a:chOff x="1062815" y="536832"/>
                <a:chExt cx="4334551" cy="5331522"/>
              </a:xfrm>
            </p:grpSpPr>
            <p:pic>
              <p:nvPicPr>
                <p:cNvPr id="4" name="图片 3">
                  <a:extLst>
                    <a:ext uri="{FF2B5EF4-FFF2-40B4-BE49-F238E27FC236}">
                      <a16:creationId xmlns:a16="http://schemas.microsoft.com/office/drawing/2014/main" id="{0DC67E08-D7D4-84EA-74CF-EF8D16F1036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t="31396" r="762" b="13782"/>
                <a:stretch/>
              </p:blipFill>
              <p:spPr>
                <a:xfrm>
                  <a:off x="1062815" y="536832"/>
                  <a:ext cx="2284066" cy="2730599"/>
                </a:xfrm>
                <a:prstGeom prst="rect">
                  <a:avLst/>
                </a:prstGeom>
              </p:spPr>
            </p:pic>
            <p:grpSp>
              <p:nvGrpSpPr>
                <p:cNvPr id="16" name="组合 15">
                  <a:extLst>
                    <a:ext uri="{FF2B5EF4-FFF2-40B4-BE49-F238E27FC236}">
                      <a16:creationId xmlns:a16="http://schemas.microsoft.com/office/drawing/2014/main" id="{2556BCA5-7894-FC72-725E-E190EED48395}"/>
                    </a:ext>
                  </a:extLst>
                </p:cNvPr>
                <p:cNvGrpSpPr/>
                <p:nvPr/>
              </p:nvGrpSpPr>
              <p:grpSpPr>
                <a:xfrm>
                  <a:off x="1062815" y="3273200"/>
                  <a:ext cx="4334551" cy="2595154"/>
                  <a:chOff x="655424" y="2222550"/>
                  <a:chExt cx="5190003" cy="3107324"/>
                </a:xfrm>
              </p:grpSpPr>
              <p:pic>
                <p:nvPicPr>
                  <p:cNvPr id="17" name="图片 16">
                    <a:extLst>
                      <a:ext uri="{FF2B5EF4-FFF2-40B4-BE49-F238E27FC236}">
                        <a16:creationId xmlns:a16="http://schemas.microsoft.com/office/drawing/2014/main" id="{AE1A6DA0-D67E-309E-F8D8-2824EE78B99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/>
                  <a:srcRect r="1872" b="33850"/>
                  <a:stretch/>
                </p:blipFill>
                <p:spPr>
                  <a:xfrm>
                    <a:off x="655424" y="2254781"/>
                    <a:ext cx="2639726" cy="2970254"/>
                  </a:xfrm>
                  <a:prstGeom prst="rect">
                    <a:avLst/>
                  </a:prstGeom>
                </p:spPr>
              </p:pic>
              <p:grpSp>
                <p:nvGrpSpPr>
                  <p:cNvPr id="18" name="组合 17">
                    <a:extLst>
                      <a:ext uri="{FF2B5EF4-FFF2-40B4-BE49-F238E27FC236}">
                        <a16:creationId xmlns:a16="http://schemas.microsoft.com/office/drawing/2014/main" id="{552FF682-CD6B-DE56-D8C9-5DBA4BDEBFCB}"/>
                      </a:ext>
                    </a:extLst>
                  </p:cNvPr>
                  <p:cNvGrpSpPr/>
                  <p:nvPr/>
                </p:nvGrpSpPr>
                <p:grpSpPr>
                  <a:xfrm>
                    <a:off x="717702" y="2222550"/>
                    <a:ext cx="5127725" cy="3107324"/>
                    <a:chOff x="717702" y="2222550"/>
                    <a:chExt cx="5127725" cy="3107324"/>
                  </a:xfrm>
                </p:grpSpPr>
                <p:sp>
                  <p:nvSpPr>
                    <p:cNvPr id="19" name="文本框 18">
                      <a:extLst>
                        <a:ext uri="{FF2B5EF4-FFF2-40B4-BE49-F238E27FC236}">
                          <a16:creationId xmlns:a16="http://schemas.microsoft.com/office/drawing/2014/main" id="{3DC5381D-0E50-69AE-B8F3-A92793CABCD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02814" y="2222550"/>
                      <a:ext cx="888994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Title</a:t>
                      </a:r>
                      <a:endParaRPr kumimoji="1" lang="zh-CN" altLang="en-US" sz="1400" dirty="0">
                        <a:solidFill>
                          <a:srgbClr val="017BA7"/>
                        </a:solidFill>
                      </a:endParaRPr>
                    </a:p>
                  </p:txBody>
                </p:sp>
                <p:sp>
                  <p:nvSpPr>
                    <p:cNvPr id="20" name="文本框 19">
                      <a:extLst>
                        <a:ext uri="{FF2B5EF4-FFF2-40B4-BE49-F238E27FC236}">
                          <a16:creationId xmlns:a16="http://schemas.microsoft.com/office/drawing/2014/main" id="{627D54B4-AD61-A7EF-CB27-44051BF9826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25661" y="2954771"/>
                      <a:ext cx="773620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Tag</a:t>
                      </a:r>
                      <a:endParaRPr kumimoji="1" lang="zh-CN" altLang="en-US" dirty="0">
                        <a:solidFill>
                          <a:srgbClr val="017BA7"/>
                        </a:solidFill>
                      </a:endParaRPr>
                    </a:p>
                  </p:txBody>
                </p:sp>
                <p:sp>
                  <p:nvSpPr>
                    <p:cNvPr id="21" name="文本框 20">
                      <a:extLst>
                        <a:ext uri="{FF2B5EF4-FFF2-40B4-BE49-F238E27FC236}">
                          <a16:creationId xmlns:a16="http://schemas.microsoft.com/office/drawing/2014/main" id="{1DA53E1A-2492-2BBE-E835-CD12A329777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67518" y="3643208"/>
                      <a:ext cx="1877909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Description</a:t>
                      </a:r>
                      <a:endParaRPr kumimoji="1" lang="zh-CN" altLang="en-US" sz="1400" dirty="0">
                        <a:solidFill>
                          <a:srgbClr val="017BA7"/>
                        </a:solidFill>
                      </a:endParaRPr>
                    </a:p>
                  </p:txBody>
                </p:sp>
                <p:sp>
                  <p:nvSpPr>
                    <p:cNvPr id="22" name="文本框 21">
                      <a:extLst>
                        <a:ext uri="{FF2B5EF4-FFF2-40B4-BE49-F238E27FC236}">
                          <a16:creationId xmlns:a16="http://schemas.microsoft.com/office/drawing/2014/main" id="{6DA10793-EE68-485B-2BC8-7D027F7C6F8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67518" y="4331644"/>
                      <a:ext cx="1375726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channel</a:t>
                      </a:r>
                      <a:endParaRPr kumimoji="1" lang="zh-CN" altLang="en-US" sz="1400" dirty="0">
                        <a:solidFill>
                          <a:srgbClr val="017BA7"/>
                        </a:solidFill>
                      </a:endParaRPr>
                    </a:p>
                  </p:txBody>
                </p:sp>
                <p:grpSp>
                  <p:nvGrpSpPr>
                    <p:cNvPr id="23" name="组合 22">
                      <a:extLst>
                        <a:ext uri="{FF2B5EF4-FFF2-40B4-BE49-F238E27FC236}">
                          <a16:creationId xmlns:a16="http://schemas.microsoft.com/office/drawing/2014/main" id="{A1A0DE4B-4154-7053-F733-33C2E8C08E7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7702" y="2346232"/>
                      <a:ext cx="3249816" cy="2232643"/>
                      <a:chOff x="717702" y="2346232"/>
                      <a:chExt cx="3249816" cy="2232643"/>
                    </a:xfrm>
                  </p:grpSpPr>
                  <p:sp>
                    <p:nvSpPr>
                      <p:cNvPr id="25" name="圆角矩形 24">
                        <a:extLst>
                          <a:ext uri="{FF2B5EF4-FFF2-40B4-BE49-F238E27FC236}">
                            <a16:creationId xmlns:a16="http://schemas.microsoft.com/office/drawing/2014/main" id="{A8B19433-1D30-41CF-7103-6D713F553E1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702" y="2346232"/>
                        <a:ext cx="1257585" cy="118607"/>
                      </a:xfrm>
                      <a:prstGeom prst="roundRect">
                        <a:avLst/>
                      </a:prstGeom>
                      <a:noFill/>
                      <a:ln w="9525" cap="flat" cmpd="sng" algn="ctr">
                        <a:solidFill>
                          <a:srgbClr val="FF0000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accent4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26" name="圆角矩形 25">
                        <a:extLst>
                          <a:ext uri="{FF2B5EF4-FFF2-40B4-BE49-F238E27FC236}">
                            <a16:creationId xmlns:a16="http://schemas.microsoft.com/office/drawing/2014/main" id="{23CF880F-10F7-2829-C1A3-96F95D6E8B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2489" y="2489524"/>
                        <a:ext cx="1526565" cy="126068"/>
                      </a:xfrm>
                      <a:prstGeom prst="roundRect">
                        <a:avLst/>
                      </a:prstGeom>
                      <a:noFill/>
                      <a:ln w="9525" cap="flat" cmpd="sng" algn="ctr">
                        <a:solidFill>
                          <a:srgbClr val="FF0000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accent4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cxnSp>
                    <p:nvCxnSpPr>
                      <p:cNvPr id="27" name="直线箭头连接符 26">
                        <a:extLst>
                          <a:ext uri="{FF2B5EF4-FFF2-40B4-BE49-F238E27FC236}">
                            <a16:creationId xmlns:a16="http://schemas.microsoft.com/office/drawing/2014/main" id="{390489A8-CE0B-B9CC-E733-173F91EF45E5}"/>
                          </a:ext>
                        </a:extLst>
                      </p:cNvPr>
                      <p:cNvCxnSpPr>
                        <a:cxnSpLocks/>
                        <a:endCxn id="20" idx="1"/>
                      </p:cNvCxnSpPr>
                      <p:nvPr/>
                    </p:nvCxnSpPr>
                    <p:spPr>
                      <a:xfrm>
                        <a:off x="2299053" y="2606584"/>
                        <a:ext cx="1626608" cy="595417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8" name="圆角矩形 27">
                        <a:extLst>
                          <a:ext uri="{FF2B5EF4-FFF2-40B4-BE49-F238E27FC236}">
                            <a16:creationId xmlns:a16="http://schemas.microsoft.com/office/drawing/2014/main" id="{BC84AABA-DAEF-662E-7006-D56DE8652FC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415" y="2698477"/>
                        <a:ext cx="2408943" cy="269968"/>
                      </a:xfrm>
                      <a:prstGeom prst="roundRect">
                        <a:avLst/>
                      </a:prstGeom>
                      <a:noFill/>
                      <a:ln w="9525" cap="flat" cmpd="sng" algn="ctr">
                        <a:solidFill>
                          <a:srgbClr val="FF0000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accent4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cxnSp>
                    <p:nvCxnSpPr>
                      <p:cNvPr id="29" name="直线箭头连接符 28">
                        <a:extLst>
                          <a:ext uri="{FF2B5EF4-FFF2-40B4-BE49-F238E27FC236}">
                            <a16:creationId xmlns:a16="http://schemas.microsoft.com/office/drawing/2014/main" id="{8949FF5E-BCBD-A4D9-4B50-A760F36938D4}"/>
                          </a:ext>
                        </a:extLst>
                      </p:cNvPr>
                      <p:cNvCxnSpPr>
                        <a:cxnSpLocks/>
                        <a:endCxn id="21" idx="1"/>
                      </p:cNvCxnSpPr>
                      <p:nvPr/>
                    </p:nvCxnSpPr>
                    <p:spPr>
                      <a:xfrm>
                        <a:off x="2064456" y="2983148"/>
                        <a:ext cx="1903062" cy="907291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30" name="圆角矩形 29">
                        <a:extLst>
                          <a:ext uri="{FF2B5EF4-FFF2-40B4-BE49-F238E27FC236}">
                            <a16:creationId xmlns:a16="http://schemas.microsoft.com/office/drawing/2014/main" id="{7AA8E6AB-1CA8-DC0A-45C4-95BC4B0D643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24143" y="3019389"/>
                        <a:ext cx="626968" cy="269968"/>
                      </a:xfrm>
                      <a:prstGeom prst="roundRect">
                        <a:avLst/>
                      </a:prstGeom>
                      <a:noFill/>
                      <a:ln w="9525" cap="flat" cmpd="sng" algn="ctr">
                        <a:solidFill>
                          <a:srgbClr val="FF0000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accent4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cxnSp>
                    <p:nvCxnSpPr>
                      <p:cNvPr id="31" name="直线箭头连接符 30">
                        <a:extLst>
                          <a:ext uri="{FF2B5EF4-FFF2-40B4-BE49-F238E27FC236}">
                            <a16:creationId xmlns:a16="http://schemas.microsoft.com/office/drawing/2014/main" id="{B53532A5-7424-8230-DD68-47F2D19831F3}"/>
                          </a:ext>
                        </a:extLst>
                      </p:cNvPr>
                      <p:cNvCxnSpPr>
                        <a:cxnSpLocks/>
                        <a:endCxn id="22" idx="1"/>
                      </p:cNvCxnSpPr>
                      <p:nvPr/>
                    </p:nvCxnSpPr>
                    <p:spPr>
                      <a:xfrm>
                        <a:off x="1651110" y="3284899"/>
                        <a:ext cx="2316408" cy="1293976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2" name="直线箭头连接符 31">
                        <a:extLst>
                          <a:ext uri="{FF2B5EF4-FFF2-40B4-BE49-F238E27FC236}">
                            <a16:creationId xmlns:a16="http://schemas.microsoft.com/office/drawing/2014/main" id="{A395400B-5DDE-B698-7860-B94B3B45DE8A}"/>
                          </a:ext>
                        </a:extLst>
                      </p:cNvPr>
                      <p:cNvCxnSpPr>
                        <a:cxnSpLocks/>
                        <a:stCxn id="25" idx="3"/>
                        <a:endCxn id="19" idx="1"/>
                      </p:cNvCxnSpPr>
                      <p:nvPr/>
                    </p:nvCxnSpPr>
                    <p:spPr>
                      <a:xfrm>
                        <a:off x="1975288" y="2405536"/>
                        <a:ext cx="1927527" cy="64244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sp>
                  <p:nvSpPr>
                    <p:cNvPr id="24" name="文本框 23">
                      <a:extLst>
                        <a:ext uri="{FF2B5EF4-FFF2-40B4-BE49-F238E27FC236}">
                          <a16:creationId xmlns:a16="http://schemas.microsoft.com/office/drawing/2014/main" id="{F6DD84B5-955B-C9B6-3C55-F1B42423389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80689" y="4835416"/>
                      <a:ext cx="1514688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category</a:t>
                      </a:r>
                      <a:endParaRPr kumimoji="1" lang="zh-CN" altLang="en-US" sz="1400" dirty="0">
                        <a:solidFill>
                          <a:srgbClr val="017BA7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9AC420EB-C4A7-686C-548D-259C6742EB44}"/>
                  </a:ext>
                </a:extLst>
              </p:cNvPr>
              <p:cNvSpPr/>
              <p:nvPr/>
            </p:nvSpPr>
            <p:spPr>
              <a:xfrm>
                <a:off x="1431076" y="1481515"/>
                <a:ext cx="1889537" cy="4224528"/>
              </a:xfrm>
              <a:custGeom>
                <a:avLst/>
                <a:gdLst>
                  <a:gd name="connsiteX0" fmla="*/ 0 w 1889537"/>
                  <a:gd name="connsiteY0" fmla="*/ 0 h 4224528"/>
                  <a:gd name="connsiteX1" fmla="*/ 453489 w 1889537"/>
                  <a:gd name="connsiteY1" fmla="*/ 0 h 4224528"/>
                  <a:gd name="connsiteX2" fmla="*/ 869187 w 1889537"/>
                  <a:gd name="connsiteY2" fmla="*/ 0 h 4224528"/>
                  <a:gd name="connsiteX3" fmla="*/ 1379362 w 1889537"/>
                  <a:gd name="connsiteY3" fmla="*/ 0 h 4224528"/>
                  <a:gd name="connsiteX4" fmla="*/ 1889537 w 1889537"/>
                  <a:gd name="connsiteY4" fmla="*/ 0 h 4224528"/>
                  <a:gd name="connsiteX5" fmla="*/ 1889537 w 1889537"/>
                  <a:gd name="connsiteY5" fmla="*/ 485821 h 4224528"/>
                  <a:gd name="connsiteX6" fmla="*/ 1889537 w 1889537"/>
                  <a:gd name="connsiteY6" fmla="*/ 929396 h 4224528"/>
                  <a:gd name="connsiteX7" fmla="*/ 1889537 w 1889537"/>
                  <a:gd name="connsiteY7" fmla="*/ 1457462 h 4224528"/>
                  <a:gd name="connsiteX8" fmla="*/ 1889537 w 1889537"/>
                  <a:gd name="connsiteY8" fmla="*/ 1985528 h 4224528"/>
                  <a:gd name="connsiteX9" fmla="*/ 1889537 w 1889537"/>
                  <a:gd name="connsiteY9" fmla="*/ 2429104 h 4224528"/>
                  <a:gd name="connsiteX10" fmla="*/ 1889537 w 1889537"/>
                  <a:gd name="connsiteY10" fmla="*/ 2872679 h 4224528"/>
                  <a:gd name="connsiteX11" fmla="*/ 1889537 w 1889537"/>
                  <a:gd name="connsiteY11" fmla="*/ 3400745 h 4224528"/>
                  <a:gd name="connsiteX12" fmla="*/ 1889537 w 1889537"/>
                  <a:gd name="connsiteY12" fmla="*/ 4224528 h 4224528"/>
                  <a:gd name="connsiteX13" fmla="*/ 1473839 w 1889537"/>
                  <a:gd name="connsiteY13" fmla="*/ 4224528 h 4224528"/>
                  <a:gd name="connsiteX14" fmla="*/ 963664 w 1889537"/>
                  <a:gd name="connsiteY14" fmla="*/ 4224528 h 4224528"/>
                  <a:gd name="connsiteX15" fmla="*/ 529070 w 1889537"/>
                  <a:gd name="connsiteY15" fmla="*/ 4224528 h 4224528"/>
                  <a:gd name="connsiteX16" fmla="*/ 0 w 1889537"/>
                  <a:gd name="connsiteY16" fmla="*/ 4224528 h 4224528"/>
                  <a:gd name="connsiteX17" fmla="*/ 0 w 1889537"/>
                  <a:gd name="connsiteY17" fmla="*/ 3611971 h 4224528"/>
                  <a:gd name="connsiteX18" fmla="*/ 0 w 1889537"/>
                  <a:gd name="connsiteY18" fmla="*/ 3210641 h 4224528"/>
                  <a:gd name="connsiteX19" fmla="*/ 0 w 1889537"/>
                  <a:gd name="connsiteY19" fmla="*/ 2767066 h 4224528"/>
                  <a:gd name="connsiteX20" fmla="*/ 0 w 1889537"/>
                  <a:gd name="connsiteY20" fmla="*/ 2323490 h 4224528"/>
                  <a:gd name="connsiteX21" fmla="*/ 0 w 1889537"/>
                  <a:gd name="connsiteY21" fmla="*/ 1837670 h 4224528"/>
                  <a:gd name="connsiteX22" fmla="*/ 0 w 1889537"/>
                  <a:gd name="connsiteY22" fmla="*/ 1225113 h 4224528"/>
                  <a:gd name="connsiteX23" fmla="*/ 0 w 1889537"/>
                  <a:gd name="connsiteY23" fmla="*/ 697047 h 4224528"/>
                  <a:gd name="connsiteX24" fmla="*/ 0 w 1889537"/>
                  <a:gd name="connsiteY24" fmla="*/ 0 h 4224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889537" h="4224528" extrusionOk="0">
                    <a:moveTo>
                      <a:pt x="0" y="0"/>
                    </a:moveTo>
                    <a:cubicBezTo>
                      <a:pt x="145886" y="-12861"/>
                      <a:pt x="285365" y="31675"/>
                      <a:pt x="453489" y="0"/>
                    </a:cubicBezTo>
                    <a:cubicBezTo>
                      <a:pt x="621613" y="-31675"/>
                      <a:pt x="707755" y="36726"/>
                      <a:pt x="869187" y="0"/>
                    </a:cubicBezTo>
                    <a:cubicBezTo>
                      <a:pt x="1030619" y="-36726"/>
                      <a:pt x="1151621" y="11087"/>
                      <a:pt x="1379362" y="0"/>
                    </a:cubicBezTo>
                    <a:cubicBezTo>
                      <a:pt x="1607103" y="-11087"/>
                      <a:pt x="1675621" y="37359"/>
                      <a:pt x="1889537" y="0"/>
                    </a:cubicBezTo>
                    <a:cubicBezTo>
                      <a:pt x="1923263" y="223353"/>
                      <a:pt x="1880698" y="260692"/>
                      <a:pt x="1889537" y="485821"/>
                    </a:cubicBezTo>
                    <a:cubicBezTo>
                      <a:pt x="1898376" y="710950"/>
                      <a:pt x="1852200" y="730503"/>
                      <a:pt x="1889537" y="929396"/>
                    </a:cubicBezTo>
                    <a:cubicBezTo>
                      <a:pt x="1926874" y="1128290"/>
                      <a:pt x="1834294" y="1260292"/>
                      <a:pt x="1889537" y="1457462"/>
                    </a:cubicBezTo>
                    <a:cubicBezTo>
                      <a:pt x="1944780" y="1654632"/>
                      <a:pt x="1862011" y="1794603"/>
                      <a:pt x="1889537" y="1985528"/>
                    </a:cubicBezTo>
                    <a:cubicBezTo>
                      <a:pt x="1917063" y="2176453"/>
                      <a:pt x="1886956" y="2316188"/>
                      <a:pt x="1889537" y="2429104"/>
                    </a:cubicBezTo>
                    <a:cubicBezTo>
                      <a:pt x="1892118" y="2542020"/>
                      <a:pt x="1874213" y="2733389"/>
                      <a:pt x="1889537" y="2872679"/>
                    </a:cubicBezTo>
                    <a:cubicBezTo>
                      <a:pt x="1904861" y="3011969"/>
                      <a:pt x="1883083" y="3270848"/>
                      <a:pt x="1889537" y="3400745"/>
                    </a:cubicBezTo>
                    <a:cubicBezTo>
                      <a:pt x="1895991" y="3530642"/>
                      <a:pt x="1849034" y="4054941"/>
                      <a:pt x="1889537" y="4224528"/>
                    </a:cubicBezTo>
                    <a:cubicBezTo>
                      <a:pt x="1744407" y="4266604"/>
                      <a:pt x="1661082" y="4187602"/>
                      <a:pt x="1473839" y="4224528"/>
                    </a:cubicBezTo>
                    <a:cubicBezTo>
                      <a:pt x="1286596" y="4261454"/>
                      <a:pt x="1111890" y="4203277"/>
                      <a:pt x="963664" y="4224528"/>
                    </a:cubicBezTo>
                    <a:cubicBezTo>
                      <a:pt x="815438" y="4245779"/>
                      <a:pt x="653917" y="4192669"/>
                      <a:pt x="529070" y="4224528"/>
                    </a:cubicBezTo>
                    <a:cubicBezTo>
                      <a:pt x="404223" y="4256387"/>
                      <a:pt x="153299" y="4183065"/>
                      <a:pt x="0" y="4224528"/>
                    </a:cubicBezTo>
                    <a:cubicBezTo>
                      <a:pt x="-31496" y="3921021"/>
                      <a:pt x="4264" y="3837278"/>
                      <a:pt x="0" y="3611971"/>
                    </a:cubicBezTo>
                    <a:cubicBezTo>
                      <a:pt x="-4264" y="3386664"/>
                      <a:pt x="2869" y="3329262"/>
                      <a:pt x="0" y="3210641"/>
                    </a:cubicBezTo>
                    <a:cubicBezTo>
                      <a:pt x="-2869" y="3092020"/>
                      <a:pt x="19651" y="2907224"/>
                      <a:pt x="0" y="2767066"/>
                    </a:cubicBezTo>
                    <a:cubicBezTo>
                      <a:pt x="-19651" y="2626909"/>
                      <a:pt x="4699" y="2456265"/>
                      <a:pt x="0" y="2323490"/>
                    </a:cubicBezTo>
                    <a:cubicBezTo>
                      <a:pt x="-4699" y="2190715"/>
                      <a:pt x="53336" y="2017759"/>
                      <a:pt x="0" y="1837670"/>
                    </a:cubicBezTo>
                    <a:cubicBezTo>
                      <a:pt x="-53336" y="1657581"/>
                      <a:pt x="56193" y="1520332"/>
                      <a:pt x="0" y="1225113"/>
                    </a:cubicBezTo>
                    <a:cubicBezTo>
                      <a:pt x="-56193" y="929894"/>
                      <a:pt x="17912" y="808706"/>
                      <a:pt x="0" y="697047"/>
                    </a:cubicBezTo>
                    <a:cubicBezTo>
                      <a:pt x="-17912" y="585388"/>
                      <a:pt x="80536" y="283652"/>
                      <a:pt x="0" y="0"/>
                    </a:cubicBezTo>
                    <a:close/>
                  </a:path>
                </a:pathLst>
              </a:custGeom>
              <a:noFill/>
              <a:ln w="9525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prstGeom prst="rec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396025C9-1F18-549E-1812-71F52A78C498}"/>
              </a:ext>
            </a:extLst>
          </p:cNvPr>
          <p:cNvGrpSpPr/>
          <p:nvPr/>
        </p:nvGrpSpPr>
        <p:grpSpPr>
          <a:xfrm>
            <a:off x="6056023" y="2562871"/>
            <a:ext cx="2336873" cy="2603490"/>
            <a:chOff x="6056023" y="2562871"/>
            <a:chExt cx="2336873" cy="2603490"/>
          </a:xfrm>
        </p:grpSpPr>
        <p:sp>
          <p:nvSpPr>
            <p:cNvPr id="35" name="右箭头 34">
              <a:extLst>
                <a:ext uri="{FF2B5EF4-FFF2-40B4-BE49-F238E27FC236}">
                  <a16:creationId xmlns:a16="http://schemas.microsoft.com/office/drawing/2014/main" id="{4284AB5B-746E-7D8E-36D2-0F10A34A38A9}"/>
                </a:ext>
              </a:extLst>
            </p:cNvPr>
            <p:cNvSpPr/>
            <p:nvPr/>
          </p:nvSpPr>
          <p:spPr>
            <a:xfrm>
              <a:off x="7792440" y="3625166"/>
              <a:ext cx="600456" cy="381455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CA3544D8-96A1-0375-6D3E-A5DFFB59061C}"/>
                </a:ext>
              </a:extLst>
            </p:cNvPr>
            <p:cNvGrpSpPr/>
            <p:nvPr/>
          </p:nvGrpSpPr>
          <p:grpSpPr>
            <a:xfrm>
              <a:off x="6056023" y="2562871"/>
              <a:ext cx="1496125" cy="2603490"/>
              <a:chOff x="6056023" y="2562871"/>
              <a:chExt cx="1496125" cy="2603490"/>
            </a:xfrm>
          </p:grpSpPr>
          <p:pic>
            <p:nvPicPr>
              <p:cNvPr id="33" name="图片 32">
                <a:extLst>
                  <a:ext uri="{FF2B5EF4-FFF2-40B4-BE49-F238E27FC236}">
                    <a16:creationId xmlns:a16="http://schemas.microsoft.com/office/drawing/2014/main" id="{78DB65C1-CD61-51FA-3F86-8406C8CCD03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5849" t="4373" r="10060" b="2098"/>
              <a:stretch/>
            </p:blipFill>
            <p:spPr>
              <a:xfrm>
                <a:off x="6056023" y="3360417"/>
                <a:ext cx="1496125" cy="1211583"/>
              </a:xfrm>
              <a:prstGeom prst="rect">
                <a:avLst/>
              </a:prstGeom>
            </p:spPr>
          </p:pic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0011A897-AA6D-75A8-151A-5BD8DED7912B}"/>
                  </a:ext>
                </a:extLst>
              </p:cNvPr>
              <p:cNvSpPr/>
              <p:nvPr/>
            </p:nvSpPr>
            <p:spPr>
              <a:xfrm>
                <a:off x="6065163" y="2562871"/>
                <a:ext cx="1407248" cy="2603490"/>
              </a:xfrm>
              <a:custGeom>
                <a:avLst/>
                <a:gdLst>
                  <a:gd name="connsiteX0" fmla="*/ 0 w 1407248"/>
                  <a:gd name="connsiteY0" fmla="*/ 0 h 2603490"/>
                  <a:gd name="connsiteX1" fmla="*/ 455010 w 1407248"/>
                  <a:gd name="connsiteY1" fmla="*/ 0 h 2603490"/>
                  <a:gd name="connsiteX2" fmla="*/ 881875 w 1407248"/>
                  <a:gd name="connsiteY2" fmla="*/ 0 h 2603490"/>
                  <a:gd name="connsiteX3" fmla="*/ 1407248 w 1407248"/>
                  <a:gd name="connsiteY3" fmla="*/ 0 h 2603490"/>
                  <a:gd name="connsiteX4" fmla="*/ 1407248 w 1407248"/>
                  <a:gd name="connsiteY4" fmla="*/ 494663 h 2603490"/>
                  <a:gd name="connsiteX5" fmla="*/ 1407248 w 1407248"/>
                  <a:gd name="connsiteY5" fmla="*/ 963291 h 2603490"/>
                  <a:gd name="connsiteX6" fmla="*/ 1407248 w 1407248"/>
                  <a:gd name="connsiteY6" fmla="*/ 1431920 h 2603490"/>
                  <a:gd name="connsiteX7" fmla="*/ 1407248 w 1407248"/>
                  <a:gd name="connsiteY7" fmla="*/ 1952618 h 2603490"/>
                  <a:gd name="connsiteX8" fmla="*/ 1407248 w 1407248"/>
                  <a:gd name="connsiteY8" fmla="*/ 2603490 h 2603490"/>
                  <a:gd name="connsiteX9" fmla="*/ 966310 w 1407248"/>
                  <a:gd name="connsiteY9" fmla="*/ 2603490 h 2603490"/>
                  <a:gd name="connsiteX10" fmla="*/ 497228 w 1407248"/>
                  <a:gd name="connsiteY10" fmla="*/ 2603490 h 2603490"/>
                  <a:gd name="connsiteX11" fmla="*/ 0 w 1407248"/>
                  <a:gd name="connsiteY11" fmla="*/ 2603490 h 2603490"/>
                  <a:gd name="connsiteX12" fmla="*/ 0 w 1407248"/>
                  <a:gd name="connsiteY12" fmla="*/ 2108827 h 2603490"/>
                  <a:gd name="connsiteX13" fmla="*/ 0 w 1407248"/>
                  <a:gd name="connsiteY13" fmla="*/ 1614164 h 2603490"/>
                  <a:gd name="connsiteX14" fmla="*/ 0 w 1407248"/>
                  <a:gd name="connsiteY14" fmla="*/ 1041396 h 2603490"/>
                  <a:gd name="connsiteX15" fmla="*/ 0 w 1407248"/>
                  <a:gd name="connsiteY15" fmla="*/ 468628 h 2603490"/>
                  <a:gd name="connsiteX16" fmla="*/ 0 w 1407248"/>
                  <a:gd name="connsiteY16" fmla="*/ 0 h 2603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07248" h="2603490" extrusionOk="0">
                    <a:moveTo>
                      <a:pt x="0" y="0"/>
                    </a:moveTo>
                    <a:cubicBezTo>
                      <a:pt x="193087" y="-4315"/>
                      <a:pt x="318597" y="41697"/>
                      <a:pt x="455010" y="0"/>
                    </a:cubicBezTo>
                    <a:cubicBezTo>
                      <a:pt x="591423" y="-41697"/>
                      <a:pt x="787849" y="36427"/>
                      <a:pt x="881875" y="0"/>
                    </a:cubicBezTo>
                    <a:cubicBezTo>
                      <a:pt x="975902" y="-36427"/>
                      <a:pt x="1281090" y="95"/>
                      <a:pt x="1407248" y="0"/>
                    </a:cubicBezTo>
                    <a:cubicBezTo>
                      <a:pt x="1461515" y="161301"/>
                      <a:pt x="1370317" y="313395"/>
                      <a:pt x="1407248" y="494663"/>
                    </a:cubicBezTo>
                    <a:cubicBezTo>
                      <a:pt x="1444179" y="675931"/>
                      <a:pt x="1367745" y="752124"/>
                      <a:pt x="1407248" y="963291"/>
                    </a:cubicBezTo>
                    <a:cubicBezTo>
                      <a:pt x="1446751" y="1174458"/>
                      <a:pt x="1379552" y="1334754"/>
                      <a:pt x="1407248" y="1431920"/>
                    </a:cubicBezTo>
                    <a:cubicBezTo>
                      <a:pt x="1434944" y="1529086"/>
                      <a:pt x="1357516" y="1732494"/>
                      <a:pt x="1407248" y="1952618"/>
                    </a:cubicBezTo>
                    <a:cubicBezTo>
                      <a:pt x="1456980" y="2172742"/>
                      <a:pt x="1378155" y="2444544"/>
                      <a:pt x="1407248" y="2603490"/>
                    </a:cubicBezTo>
                    <a:cubicBezTo>
                      <a:pt x="1194869" y="2614807"/>
                      <a:pt x="1062646" y="2577421"/>
                      <a:pt x="966310" y="2603490"/>
                    </a:cubicBezTo>
                    <a:cubicBezTo>
                      <a:pt x="869974" y="2629559"/>
                      <a:pt x="652834" y="2586251"/>
                      <a:pt x="497228" y="2603490"/>
                    </a:cubicBezTo>
                    <a:cubicBezTo>
                      <a:pt x="341622" y="2620729"/>
                      <a:pt x="129653" y="2566651"/>
                      <a:pt x="0" y="2603490"/>
                    </a:cubicBezTo>
                    <a:cubicBezTo>
                      <a:pt x="-45966" y="2491294"/>
                      <a:pt x="55517" y="2304102"/>
                      <a:pt x="0" y="2108827"/>
                    </a:cubicBezTo>
                    <a:cubicBezTo>
                      <a:pt x="-55517" y="1913552"/>
                      <a:pt x="3786" y="1782984"/>
                      <a:pt x="0" y="1614164"/>
                    </a:cubicBezTo>
                    <a:cubicBezTo>
                      <a:pt x="-3786" y="1445344"/>
                      <a:pt x="36049" y="1186782"/>
                      <a:pt x="0" y="1041396"/>
                    </a:cubicBezTo>
                    <a:cubicBezTo>
                      <a:pt x="-36049" y="896010"/>
                      <a:pt x="61807" y="624981"/>
                      <a:pt x="0" y="468628"/>
                    </a:cubicBezTo>
                    <a:cubicBezTo>
                      <a:pt x="-61807" y="312275"/>
                      <a:pt x="29836" y="172685"/>
                      <a:pt x="0" y="0"/>
                    </a:cubicBezTo>
                    <a:close/>
                  </a:path>
                </a:pathLst>
              </a:custGeom>
              <a:noFill/>
              <a:ln w="9525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prstGeom prst="rec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</p:grp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A3365D10-2F46-E454-1FB9-0E373938519F}"/>
              </a:ext>
            </a:extLst>
          </p:cNvPr>
          <p:cNvGrpSpPr/>
          <p:nvPr/>
        </p:nvGrpSpPr>
        <p:grpSpPr>
          <a:xfrm>
            <a:off x="8621082" y="2562870"/>
            <a:ext cx="2579232" cy="2603489"/>
            <a:chOff x="8621082" y="2562870"/>
            <a:chExt cx="2579232" cy="2603489"/>
          </a:xfrm>
          <a:noFill/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96E047BA-9710-DC45-AE1D-71015AD1AAA1}"/>
                </a:ext>
              </a:extLst>
            </p:cNvPr>
            <p:cNvSpPr txBox="1"/>
            <p:nvPr/>
          </p:nvSpPr>
          <p:spPr>
            <a:xfrm>
              <a:off x="8621082" y="3631227"/>
              <a:ext cx="2579232" cy="1200329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GB" altLang="zh-CN" dirty="0"/>
                <a:t>Chance to be popular</a:t>
              </a:r>
            </a:p>
            <a:p>
              <a:pPr algn="ctr"/>
              <a:r>
                <a:rPr kumimoji="1" lang="en-GB" altLang="zh-CN" dirty="0"/>
                <a:t>is</a:t>
              </a:r>
            </a:p>
            <a:p>
              <a:pPr algn="ctr"/>
              <a:endParaRPr kumimoji="1" lang="en-GB" altLang="zh-CN" dirty="0"/>
            </a:p>
            <a:p>
              <a:pPr algn="ctr"/>
              <a:r>
                <a:rPr kumimoji="1" lang="en-GB" altLang="zh-CN" dirty="0">
                  <a:solidFill>
                    <a:srgbClr val="FF0000"/>
                  </a:solidFill>
                </a:rPr>
                <a:t>84</a:t>
              </a:r>
              <a:r>
                <a:rPr kumimoji="1" lang="en-GB" altLang="zh-CN" dirty="0"/>
                <a:t>% : )</a:t>
              </a:r>
              <a:endParaRPr kumimoji="1" lang="zh-CN" altLang="en-US" dirty="0"/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64A429D7-C197-D98C-8758-25ABA0045F26}"/>
                </a:ext>
              </a:extLst>
            </p:cNvPr>
            <p:cNvSpPr/>
            <p:nvPr/>
          </p:nvSpPr>
          <p:spPr>
            <a:xfrm>
              <a:off x="8633188" y="2562870"/>
              <a:ext cx="2522492" cy="2603489"/>
            </a:xfrm>
            <a:custGeom>
              <a:avLst/>
              <a:gdLst>
                <a:gd name="connsiteX0" fmla="*/ 0 w 2522492"/>
                <a:gd name="connsiteY0" fmla="*/ 0 h 2603489"/>
                <a:gd name="connsiteX1" fmla="*/ 479273 w 2522492"/>
                <a:gd name="connsiteY1" fmla="*/ 0 h 2603489"/>
                <a:gd name="connsiteX2" fmla="*/ 933322 w 2522492"/>
                <a:gd name="connsiteY2" fmla="*/ 0 h 2603489"/>
                <a:gd name="connsiteX3" fmla="*/ 1463045 w 2522492"/>
                <a:gd name="connsiteY3" fmla="*/ 0 h 2603489"/>
                <a:gd name="connsiteX4" fmla="*/ 1967544 w 2522492"/>
                <a:gd name="connsiteY4" fmla="*/ 0 h 2603489"/>
                <a:gd name="connsiteX5" fmla="*/ 2522492 w 2522492"/>
                <a:gd name="connsiteY5" fmla="*/ 0 h 2603489"/>
                <a:gd name="connsiteX6" fmla="*/ 2522492 w 2522492"/>
                <a:gd name="connsiteY6" fmla="*/ 572768 h 2603489"/>
                <a:gd name="connsiteX7" fmla="*/ 2522492 w 2522492"/>
                <a:gd name="connsiteY7" fmla="*/ 1119500 h 2603489"/>
                <a:gd name="connsiteX8" fmla="*/ 2522492 w 2522492"/>
                <a:gd name="connsiteY8" fmla="*/ 1588128 h 2603489"/>
                <a:gd name="connsiteX9" fmla="*/ 2522492 w 2522492"/>
                <a:gd name="connsiteY9" fmla="*/ 2134861 h 2603489"/>
                <a:gd name="connsiteX10" fmla="*/ 2522492 w 2522492"/>
                <a:gd name="connsiteY10" fmla="*/ 2603489 h 2603489"/>
                <a:gd name="connsiteX11" fmla="*/ 1992769 w 2522492"/>
                <a:gd name="connsiteY11" fmla="*/ 2603489 h 2603489"/>
                <a:gd name="connsiteX12" fmla="*/ 1463045 w 2522492"/>
                <a:gd name="connsiteY12" fmla="*/ 2603489 h 2603489"/>
                <a:gd name="connsiteX13" fmla="*/ 908097 w 2522492"/>
                <a:gd name="connsiteY13" fmla="*/ 2603489 h 2603489"/>
                <a:gd name="connsiteX14" fmla="*/ 0 w 2522492"/>
                <a:gd name="connsiteY14" fmla="*/ 2603489 h 2603489"/>
                <a:gd name="connsiteX15" fmla="*/ 0 w 2522492"/>
                <a:gd name="connsiteY15" fmla="*/ 2030721 h 2603489"/>
                <a:gd name="connsiteX16" fmla="*/ 0 w 2522492"/>
                <a:gd name="connsiteY16" fmla="*/ 1562093 h 2603489"/>
                <a:gd name="connsiteX17" fmla="*/ 0 w 2522492"/>
                <a:gd name="connsiteY17" fmla="*/ 1041396 h 2603489"/>
                <a:gd name="connsiteX18" fmla="*/ 0 w 2522492"/>
                <a:gd name="connsiteY18" fmla="*/ 494663 h 2603489"/>
                <a:gd name="connsiteX19" fmla="*/ 0 w 2522492"/>
                <a:gd name="connsiteY19" fmla="*/ 0 h 260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22492" h="2603489" fill="none" extrusionOk="0">
                  <a:moveTo>
                    <a:pt x="0" y="0"/>
                  </a:moveTo>
                  <a:cubicBezTo>
                    <a:pt x="170346" y="-50906"/>
                    <a:pt x="291803" y="38642"/>
                    <a:pt x="479273" y="0"/>
                  </a:cubicBezTo>
                  <a:cubicBezTo>
                    <a:pt x="666743" y="-38642"/>
                    <a:pt x="818886" y="8372"/>
                    <a:pt x="933322" y="0"/>
                  </a:cubicBezTo>
                  <a:cubicBezTo>
                    <a:pt x="1047758" y="-8372"/>
                    <a:pt x="1336424" y="36606"/>
                    <a:pt x="1463045" y="0"/>
                  </a:cubicBezTo>
                  <a:cubicBezTo>
                    <a:pt x="1589666" y="-36606"/>
                    <a:pt x="1760658" y="22322"/>
                    <a:pt x="1967544" y="0"/>
                  </a:cubicBezTo>
                  <a:cubicBezTo>
                    <a:pt x="2174430" y="-22322"/>
                    <a:pt x="2287266" y="13679"/>
                    <a:pt x="2522492" y="0"/>
                  </a:cubicBezTo>
                  <a:cubicBezTo>
                    <a:pt x="2555287" y="134246"/>
                    <a:pt x="2508707" y="289631"/>
                    <a:pt x="2522492" y="572768"/>
                  </a:cubicBezTo>
                  <a:cubicBezTo>
                    <a:pt x="2536277" y="855905"/>
                    <a:pt x="2514455" y="893777"/>
                    <a:pt x="2522492" y="1119500"/>
                  </a:cubicBezTo>
                  <a:cubicBezTo>
                    <a:pt x="2530529" y="1345223"/>
                    <a:pt x="2483909" y="1386232"/>
                    <a:pt x="2522492" y="1588128"/>
                  </a:cubicBezTo>
                  <a:cubicBezTo>
                    <a:pt x="2561075" y="1790024"/>
                    <a:pt x="2512692" y="1949946"/>
                    <a:pt x="2522492" y="2134861"/>
                  </a:cubicBezTo>
                  <a:cubicBezTo>
                    <a:pt x="2532292" y="2319776"/>
                    <a:pt x="2496502" y="2388556"/>
                    <a:pt x="2522492" y="2603489"/>
                  </a:cubicBezTo>
                  <a:cubicBezTo>
                    <a:pt x="2269568" y="2618083"/>
                    <a:pt x="2236771" y="2582875"/>
                    <a:pt x="1992769" y="2603489"/>
                  </a:cubicBezTo>
                  <a:cubicBezTo>
                    <a:pt x="1748767" y="2624103"/>
                    <a:pt x="1649824" y="2574454"/>
                    <a:pt x="1463045" y="2603489"/>
                  </a:cubicBezTo>
                  <a:cubicBezTo>
                    <a:pt x="1276266" y="2632524"/>
                    <a:pt x="1111078" y="2594128"/>
                    <a:pt x="908097" y="2603489"/>
                  </a:cubicBezTo>
                  <a:cubicBezTo>
                    <a:pt x="705116" y="2612850"/>
                    <a:pt x="222961" y="2587738"/>
                    <a:pt x="0" y="2603489"/>
                  </a:cubicBezTo>
                  <a:cubicBezTo>
                    <a:pt x="-35769" y="2445978"/>
                    <a:pt x="68445" y="2263179"/>
                    <a:pt x="0" y="2030721"/>
                  </a:cubicBezTo>
                  <a:cubicBezTo>
                    <a:pt x="-68445" y="1798263"/>
                    <a:pt x="12351" y="1702546"/>
                    <a:pt x="0" y="1562093"/>
                  </a:cubicBezTo>
                  <a:cubicBezTo>
                    <a:pt x="-12351" y="1421640"/>
                    <a:pt x="23883" y="1251521"/>
                    <a:pt x="0" y="1041396"/>
                  </a:cubicBezTo>
                  <a:cubicBezTo>
                    <a:pt x="-23883" y="831271"/>
                    <a:pt x="63955" y="686485"/>
                    <a:pt x="0" y="494663"/>
                  </a:cubicBezTo>
                  <a:cubicBezTo>
                    <a:pt x="-63955" y="302841"/>
                    <a:pt x="9887" y="187747"/>
                    <a:pt x="0" y="0"/>
                  </a:cubicBezTo>
                  <a:close/>
                </a:path>
                <a:path w="2522492" h="2603489" stroke="0" extrusionOk="0">
                  <a:moveTo>
                    <a:pt x="0" y="0"/>
                  </a:moveTo>
                  <a:cubicBezTo>
                    <a:pt x="96493" y="-13924"/>
                    <a:pt x="309109" y="6826"/>
                    <a:pt x="479273" y="0"/>
                  </a:cubicBezTo>
                  <a:cubicBezTo>
                    <a:pt x="649437" y="-6826"/>
                    <a:pt x="790012" y="27719"/>
                    <a:pt x="908097" y="0"/>
                  </a:cubicBezTo>
                  <a:cubicBezTo>
                    <a:pt x="1026182" y="-27719"/>
                    <a:pt x="1234203" y="10536"/>
                    <a:pt x="1463045" y="0"/>
                  </a:cubicBezTo>
                  <a:cubicBezTo>
                    <a:pt x="1691887" y="-10536"/>
                    <a:pt x="1710431" y="49930"/>
                    <a:pt x="1942319" y="0"/>
                  </a:cubicBezTo>
                  <a:cubicBezTo>
                    <a:pt x="2174207" y="-49930"/>
                    <a:pt x="2267508" y="33143"/>
                    <a:pt x="2522492" y="0"/>
                  </a:cubicBezTo>
                  <a:cubicBezTo>
                    <a:pt x="2544924" y="279058"/>
                    <a:pt x="2505135" y="305441"/>
                    <a:pt x="2522492" y="572768"/>
                  </a:cubicBezTo>
                  <a:cubicBezTo>
                    <a:pt x="2539849" y="840095"/>
                    <a:pt x="2467317" y="879015"/>
                    <a:pt x="2522492" y="1093465"/>
                  </a:cubicBezTo>
                  <a:cubicBezTo>
                    <a:pt x="2577667" y="1307915"/>
                    <a:pt x="2510030" y="1479179"/>
                    <a:pt x="2522492" y="1614163"/>
                  </a:cubicBezTo>
                  <a:cubicBezTo>
                    <a:pt x="2534954" y="1749147"/>
                    <a:pt x="2489129" y="1852829"/>
                    <a:pt x="2522492" y="2082791"/>
                  </a:cubicBezTo>
                  <a:cubicBezTo>
                    <a:pt x="2555855" y="2312753"/>
                    <a:pt x="2487160" y="2482693"/>
                    <a:pt x="2522492" y="2603489"/>
                  </a:cubicBezTo>
                  <a:cubicBezTo>
                    <a:pt x="2355425" y="2624798"/>
                    <a:pt x="2218179" y="2544623"/>
                    <a:pt x="2017994" y="2603489"/>
                  </a:cubicBezTo>
                  <a:cubicBezTo>
                    <a:pt x="1817809" y="2662355"/>
                    <a:pt x="1705253" y="2577728"/>
                    <a:pt x="1538720" y="2603489"/>
                  </a:cubicBezTo>
                  <a:cubicBezTo>
                    <a:pt x="1372187" y="2629250"/>
                    <a:pt x="1186181" y="2555158"/>
                    <a:pt x="983772" y="2603489"/>
                  </a:cubicBezTo>
                  <a:cubicBezTo>
                    <a:pt x="781363" y="2651820"/>
                    <a:pt x="613135" y="2584643"/>
                    <a:pt x="428824" y="2603489"/>
                  </a:cubicBezTo>
                  <a:cubicBezTo>
                    <a:pt x="244513" y="2622335"/>
                    <a:pt x="146457" y="2563957"/>
                    <a:pt x="0" y="2603489"/>
                  </a:cubicBezTo>
                  <a:cubicBezTo>
                    <a:pt x="-57828" y="2497457"/>
                    <a:pt x="10588" y="2234463"/>
                    <a:pt x="0" y="2082791"/>
                  </a:cubicBezTo>
                  <a:cubicBezTo>
                    <a:pt x="-10588" y="1931119"/>
                    <a:pt x="41106" y="1761055"/>
                    <a:pt x="0" y="1588128"/>
                  </a:cubicBezTo>
                  <a:cubicBezTo>
                    <a:pt x="-41106" y="1415201"/>
                    <a:pt x="22493" y="1332262"/>
                    <a:pt x="0" y="1145535"/>
                  </a:cubicBezTo>
                  <a:cubicBezTo>
                    <a:pt x="-22493" y="958808"/>
                    <a:pt x="45455" y="875783"/>
                    <a:pt x="0" y="676907"/>
                  </a:cubicBezTo>
                  <a:cubicBezTo>
                    <a:pt x="-45455" y="478031"/>
                    <a:pt x="18081" y="294123"/>
                    <a:pt x="0" y="0"/>
                  </a:cubicBezTo>
                  <a:close/>
                </a:path>
              </a:pathLst>
            </a:custGeom>
            <a:grpFill/>
            <a:ln w="952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18437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7870FAF-C2CB-5E62-D321-90516D38E4B2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7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D5760E0-985C-4EBE-6094-8B609F75D2E1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AEC1A98F-B1A6-4AB0-FEF7-560BC166EA0F}"/>
              </a:ext>
            </a:extLst>
          </p:cNvPr>
          <p:cNvSpPr txBox="1">
            <a:spLocks/>
          </p:cNvSpPr>
          <p:nvPr/>
        </p:nvSpPr>
        <p:spPr>
          <a:xfrm>
            <a:off x="8445726" y="441260"/>
            <a:ext cx="2922970" cy="30921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2800" dirty="0"/>
              <a:t>Read your comments in </a:t>
            </a:r>
          </a:p>
          <a:p>
            <a:r>
              <a:rPr lang="en-GB" altLang="zh-CN" sz="2800" dirty="0"/>
              <a:t>an efficient way</a:t>
            </a:r>
          </a:p>
          <a:p>
            <a:endParaRPr lang="en-GB" altLang="zh-CN" sz="28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 </a:t>
            </a:r>
            <a:r>
              <a:rPr lang="en-US" sz="2800" dirty="0">
                <a:solidFill>
                  <a:srgbClr val="FF0000"/>
                </a:solidFill>
              </a:rPr>
              <a:t>Saving time &amp; emotions</a:t>
            </a:r>
          </a:p>
        </p:txBody>
      </p:sp>
      <p:pic>
        <p:nvPicPr>
          <p:cNvPr id="27" name="your_smart_comment_portal.MOV" descr="your_smart_comment_portal.MOV">
            <a:hlinkClick r:id="" action="ppaction://media"/>
            <a:extLst>
              <a:ext uri="{FF2B5EF4-FFF2-40B4-BE49-F238E27FC236}">
                <a16:creationId xmlns:a16="http://schemas.microsoft.com/office/drawing/2014/main" id="{3BA7766A-72AF-DC39-6DD3-A3F58672C2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513" y="593360"/>
            <a:ext cx="8107009" cy="506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45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5833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</p:childTnLst>
        </p:cTn>
      </p:par>
    </p:tnLst>
    <p:bldLst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7870FAF-C2CB-5E62-D321-90516D38E4B2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8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D5760E0-985C-4EBE-6094-8B609F75D2E1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AEC1A98F-B1A6-4AB0-FEF7-560BC166EA0F}"/>
              </a:ext>
            </a:extLst>
          </p:cNvPr>
          <p:cNvSpPr txBox="1">
            <a:spLocks/>
          </p:cNvSpPr>
          <p:nvPr/>
        </p:nvSpPr>
        <p:spPr>
          <a:xfrm>
            <a:off x="8646154" y="1227723"/>
            <a:ext cx="2825394" cy="23594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2800" dirty="0"/>
              <a:t>Fill Spam Comments Out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Focus on Real Opinions</a:t>
            </a:r>
          </a:p>
        </p:txBody>
      </p:sp>
      <p:pic>
        <p:nvPicPr>
          <p:cNvPr id="27" name="your_smart_comment_portal.MOV" descr="your_smart_comment_portal.MOV">
            <a:hlinkClick r:id="" action="ppaction://media"/>
            <a:extLst>
              <a:ext uri="{FF2B5EF4-FFF2-40B4-BE49-F238E27FC236}">
                <a16:creationId xmlns:a16="http://schemas.microsoft.com/office/drawing/2014/main" id="{3BA7766A-72AF-DC39-6DD3-A3F58672C2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513" y="593360"/>
            <a:ext cx="8107009" cy="506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6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5833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</p:childTnLst>
        </p:cTn>
      </p:par>
    </p:tnLst>
    <p:bldLst>
      <p:bldP spid="2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61A628B-2F49-9201-916F-7B45F15A84DB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9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A60DFA2-EA95-B54A-0136-7BF4E88FB455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0835740F-9325-2166-8D3E-946A40A00B90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30" name="Content Placeholder 2">
            <a:extLst>
              <a:ext uri="{FF2B5EF4-FFF2-40B4-BE49-F238E27FC236}">
                <a16:creationId xmlns:a16="http://schemas.microsoft.com/office/drawing/2014/main" id="{50C318F6-0428-0F89-49CA-2E8635785D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3516728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49312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0" grpId="0">
        <p:bldAsOne/>
      </p:bldGraphic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2.1|7.2|4.2|1.9|14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3.4|6.6|19.7"/>
</p:tagLst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Microsoft YaHei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crosoft YaHe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2758</TotalTime>
  <Words>259</Words>
  <Application>Microsoft Macintosh PowerPoint</Application>
  <PresentationFormat>宽屏</PresentationFormat>
  <Paragraphs>79</Paragraphs>
  <Slides>11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等线</vt:lpstr>
      <vt:lpstr>Microsoft YaHei</vt:lpstr>
      <vt:lpstr>Arial</vt:lpstr>
      <vt:lpstr>Arial Narrow</vt:lpstr>
      <vt:lpstr>Calibri</vt:lpstr>
      <vt:lpstr>RetrospectVTI</vt:lpstr>
      <vt:lpstr>Final project presentation: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presentation:  How popular will your video be on YouTube?</dc:title>
  <dc:creator>Weiling Peng</dc:creator>
  <cp:lastModifiedBy>Weiling Peng</cp:lastModifiedBy>
  <cp:revision>70</cp:revision>
  <dcterms:created xsi:type="dcterms:W3CDTF">2022-08-06T19:17:11Z</dcterms:created>
  <dcterms:modified xsi:type="dcterms:W3CDTF">2022-08-09T12:43:27Z</dcterms:modified>
</cp:coreProperties>
</file>

<file path=docProps/thumbnail.jpeg>
</file>